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0" r:id="rId2"/>
  </p:sldMasterIdLst>
  <p:notesMasterIdLst>
    <p:notesMasterId r:id="rId12"/>
  </p:notesMasterIdLst>
  <p:sldIdLst>
    <p:sldId id="256" r:id="rId3"/>
    <p:sldId id="257" r:id="rId4"/>
    <p:sldId id="258" r:id="rId5"/>
    <p:sldId id="265" r:id="rId6"/>
    <p:sldId id="260" r:id="rId7"/>
    <p:sldId id="261" r:id="rId8"/>
    <p:sldId id="262" r:id="rId9"/>
    <p:sldId id="266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3004CC-6165-4393-9FA7-7E39C41C90D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72AA7A0B-F7FA-4F74-ABF1-035AB7AF118C}">
      <dgm:prSet phldrT="[Teksti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i-FI" dirty="0" smtClean="0"/>
            <a:t>Tietopankki</a:t>
          </a:r>
        </a:p>
        <a:p>
          <a:r>
            <a:rPr lang="fi-FI" i="1" dirty="0" err="1" smtClean="0"/>
            <a:t>Mediawiki</a:t>
          </a:r>
          <a:endParaRPr lang="fi-FI" i="1" dirty="0"/>
        </a:p>
      </dgm:t>
    </dgm:pt>
    <dgm:pt modelId="{33EDE5A3-06CC-478B-94EF-7F96C4336E56}" type="parTrans" cxnId="{B6058C72-B34C-4C18-AB13-DA4FC66D0CF1}">
      <dgm:prSet/>
      <dgm:spPr/>
      <dgm:t>
        <a:bodyPr/>
        <a:lstStyle/>
        <a:p>
          <a:endParaRPr lang="fi-FI"/>
        </a:p>
      </dgm:t>
    </dgm:pt>
    <dgm:pt modelId="{4AE6F0C5-C384-4239-9767-38F0785AD2FC}" type="sibTrans" cxnId="{B6058C72-B34C-4C18-AB13-DA4FC66D0CF1}">
      <dgm:prSet/>
      <dgm:spPr/>
      <dgm:t>
        <a:bodyPr/>
        <a:lstStyle/>
        <a:p>
          <a:endParaRPr lang="fi-FI"/>
        </a:p>
      </dgm:t>
    </dgm:pt>
    <dgm:pt modelId="{21505EAB-7ABA-48D4-BC1D-4EF5F835F708}">
      <dgm:prSet phldrT="[Teksti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i-FI" dirty="0" smtClean="0"/>
            <a:t>Foorumi</a:t>
          </a:r>
        </a:p>
        <a:p>
          <a:r>
            <a:rPr lang="fi-FI" i="1" dirty="0" err="1" smtClean="0"/>
            <a:t>phpBB</a:t>
          </a:r>
          <a:endParaRPr lang="fi-FI" i="1" dirty="0"/>
        </a:p>
      </dgm:t>
    </dgm:pt>
    <dgm:pt modelId="{04978160-6EFD-41F8-8A98-F08EDF827ED2}" type="parTrans" cxnId="{2DE177E7-604C-47BA-9B2D-0DF943E3EB6B}">
      <dgm:prSet/>
      <dgm:spPr/>
      <dgm:t>
        <a:bodyPr/>
        <a:lstStyle/>
        <a:p>
          <a:endParaRPr lang="fi-FI"/>
        </a:p>
      </dgm:t>
    </dgm:pt>
    <dgm:pt modelId="{4AB4352C-2DAC-4285-9FAC-6A74506B1AEE}" type="sibTrans" cxnId="{2DE177E7-604C-47BA-9B2D-0DF943E3EB6B}">
      <dgm:prSet/>
      <dgm:spPr/>
      <dgm:t>
        <a:bodyPr/>
        <a:lstStyle/>
        <a:p>
          <a:endParaRPr lang="fi-FI"/>
        </a:p>
      </dgm:t>
    </dgm:pt>
    <dgm:pt modelId="{0A854113-1498-40E0-B3D0-87A228D83CF1}">
      <dgm:prSet phldrT="[Teksti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i-FI" dirty="0" smtClean="0"/>
            <a:t>Sosiaalinen yhteisö</a:t>
          </a:r>
        </a:p>
        <a:p>
          <a:r>
            <a:rPr lang="fi-FI" i="1" dirty="0" err="1" smtClean="0"/>
            <a:t>Facebook</a:t>
          </a:r>
          <a:endParaRPr lang="fi-FI" i="1" dirty="0" smtClean="0"/>
        </a:p>
      </dgm:t>
    </dgm:pt>
    <dgm:pt modelId="{68A04A79-11BE-46F8-989F-71ABB98EB201}" type="parTrans" cxnId="{88FB56CC-E43F-419D-BB99-AE83797E65C1}">
      <dgm:prSet/>
      <dgm:spPr/>
      <dgm:t>
        <a:bodyPr/>
        <a:lstStyle/>
        <a:p>
          <a:endParaRPr lang="fi-FI"/>
        </a:p>
      </dgm:t>
    </dgm:pt>
    <dgm:pt modelId="{0C52A26D-4D50-40E2-B8A5-BD06B77360CF}" type="sibTrans" cxnId="{88FB56CC-E43F-419D-BB99-AE83797E65C1}">
      <dgm:prSet/>
      <dgm:spPr/>
      <dgm:t>
        <a:bodyPr/>
        <a:lstStyle/>
        <a:p>
          <a:endParaRPr lang="fi-FI"/>
        </a:p>
      </dgm:t>
    </dgm:pt>
    <dgm:pt modelId="{CC60AD9E-8239-4DDC-A3DB-B0BF4EC06B20}">
      <dgm:prSet phldrT="[Teksti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i-FI" dirty="0" smtClean="0"/>
            <a:t>Oppimis-ympäristö</a:t>
          </a:r>
        </a:p>
        <a:p>
          <a:r>
            <a:rPr lang="fi-FI" i="1" dirty="0" err="1" smtClean="0"/>
            <a:t>Moodle</a:t>
          </a:r>
          <a:endParaRPr lang="fi-FI" i="1" dirty="0"/>
        </a:p>
      </dgm:t>
    </dgm:pt>
    <dgm:pt modelId="{B060B18B-2C0E-4605-857B-DEECAC0D9BD0}" type="parTrans" cxnId="{6826E601-FFD7-49F7-B52F-C56A226893EB}">
      <dgm:prSet/>
      <dgm:spPr/>
      <dgm:t>
        <a:bodyPr/>
        <a:lstStyle/>
        <a:p>
          <a:endParaRPr lang="fi-FI"/>
        </a:p>
      </dgm:t>
    </dgm:pt>
    <dgm:pt modelId="{97A5C8A5-C953-4587-A913-1336C81A82FC}" type="sibTrans" cxnId="{6826E601-FFD7-49F7-B52F-C56A226893EB}">
      <dgm:prSet/>
      <dgm:spPr/>
      <dgm:t>
        <a:bodyPr/>
        <a:lstStyle/>
        <a:p>
          <a:endParaRPr lang="fi-FI"/>
        </a:p>
      </dgm:t>
    </dgm:pt>
    <dgm:pt modelId="{156F7D91-5843-486A-94B8-22E67A16DD37}">
      <dgm:prSet phldrT="[Teksti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i-FI" dirty="0" err="1" smtClean="0"/>
            <a:t>Blogit</a:t>
          </a:r>
          <a:r>
            <a:rPr lang="fi-FI" dirty="0" smtClean="0"/>
            <a:t> ja uutispalvelu</a:t>
          </a:r>
        </a:p>
        <a:p>
          <a:r>
            <a:rPr lang="fi-FI" i="1" dirty="0" err="1" smtClean="0"/>
            <a:t>Wordpress</a:t>
          </a:r>
          <a:r>
            <a:rPr lang="fi-FI" i="1" dirty="0" smtClean="0"/>
            <a:t> MU</a:t>
          </a:r>
          <a:endParaRPr lang="fi-FI" i="1" dirty="0"/>
        </a:p>
      </dgm:t>
    </dgm:pt>
    <dgm:pt modelId="{FD75A1ED-E6E6-4A34-BE5D-84F8F412E1EE}" type="parTrans" cxnId="{1FD0739D-AEA7-48E4-A93C-6A4F6A9551CB}">
      <dgm:prSet/>
      <dgm:spPr/>
      <dgm:t>
        <a:bodyPr/>
        <a:lstStyle/>
        <a:p>
          <a:endParaRPr lang="fi-FI"/>
        </a:p>
      </dgm:t>
    </dgm:pt>
    <dgm:pt modelId="{68C796CA-0D6C-47A4-AC43-9926ED22FC22}" type="sibTrans" cxnId="{1FD0739D-AEA7-48E4-A93C-6A4F6A9551CB}">
      <dgm:prSet/>
      <dgm:spPr/>
      <dgm:t>
        <a:bodyPr/>
        <a:lstStyle/>
        <a:p>
          <a:endParaRPr lang="fi-FI"/>
        </a:p>
      </dgm:t>
    </dgm:pt>
    <dgm:pt modelId="{E21B0F7A-2F10-4537-85F0-79D9D6AC6374}" type="pres">
      <dgm:prSet presAssocID="{393004CC-6165-4393-9FA7-7E39C41C90D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A61F25AC-839F-4C86-B817-D0AA6393311F}" type="pres">
      <dgm:prSet presAssocID="{72AA7A0B-F7FA-4F74-ABF1-035AB7AF118C}" presName="centerShape" presStyleLbl="node0" presStyleIdx="0" presStyleCnt="1"/>
      <dgm:spPr/>
      <dgm:t>
        <a:bodyPr/>
        <a:lstStyle/>
        <a:p>
          <a:endParaRPr lang="fi-FI"/>
        </a:p>
      </dgm:t>
    </dgm:pt>
    <dgm:pt modelId="{FC41A059-C054-4E6F-811E-B13A8FF84174}" type="pres">
      <dgm:prSet presAssocID="{04978160-6EFD-41F8-8A98-F08EDF827ED2}" presName="Name9" presStyleLbl="parChTrans1D2" presStyleIdx="0" presStyleCnt="4"/>
      <dgm:spPr/>
      <dgm:t>
        <a:bodyPr/>
        <a:lstStyle/>
        <a:p>
          <a:endParaRPr lang="fi-FI"/>
        </a:p>
      </dgm:t>
    </dgm:pt>
    <dgm:pt modelId="{C71404EE-7A0E-486E-AC3C-B17406E9899C}" type="pres">
      <dgm:prSet presAssocID="{04978160-6EFD-41F8-8A98-F08EDF827ED2}" presName="connTx" presStyleLbl="parChTrans1D2" presStyleIdx="0" presStyleCnt="4"/>
      <dgm:spPr/>
      <dgm:t>
        <a:bodyPr/>
        <a:lstStyle/>
        <a:p>
          <a:endParaRPr lang="fi-FI"/>
        </a:p>
      </dgm:t>
    </dgm:pt>
    <dgm:pt modelId="{6536F4E4-836A-4D8C-B56F-9757F69A25E0}" type="pres">
      <dgm:prSet presAssocID="{21505EAB-7ABA-48D4-BC1D-4EF5F835F70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F07651A-72A0-404F-8EDE-E6B27F98B1D8}" type="pres">
      <dgm:prSet presAssocID="{68A04A79-11BE-46F8-989F-71ABB98EB201}" presName="Name9" presStyleLbl="parChTrans1D2" presStyleIdx="1" presStyleCnt="4"/>
      <dgm:spPr/>
      <dgm:t>
        <a:bodyPr/>
        <a:lstStyle/>
        <a:p>
          <a:endParaRPr lang="fi-FI"/>
        </a:p>
      </dgm:t>
    </dgm:pt>
    <dgm:pt modelId="{DBBE4382-61E4-40BE-BFD6-307986E14276}" type="pres">
      <dgm:prSet presAssocID="{68A04A79-11BE-46F8-989F-71ABB98EB201}" presName="connTx" presStyleLbl="parChTrans1D2" presStyleIdx="1" presStyleCnt="4"/>
      <dgm:spPr/>
      <dgm:t>
        <a:bodyPr/>
        <a:lstStyle/>
        <a:p>
          <a:endParaRPr lang="fi-FI"/>
        </a:p>
      </dgm:t>
    </dgm:pt>
    <dgm:pt modelId="{17A5A46E-7021-4840-992F-3EBBDDDCC985}" type="pres">
      <dgm:prSet presAssocID="{0A854113-1498-40E0-B3D0-87A228D83CF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62624B4-EA3B-45E6-B4A9-FEF2E948053D}" type="pres">
      <dgm:prSet presAssocID="{B060B18B-2C0E-4605-857B-DEECAC0D9BD0}" presName="Name9" presStyleLbl="parChTrans1D2" presStyleIdx="2" presStyleCnt="4"/>
      <dgm:spPr/>
      <dgm:t>
        <a:bodyPr/>
        <a:lstStyle/>
        <a:p>
          <a:endParaRPr lang="fi-FI"/>
        </a:p>
      </dgm:t>
    </dgm:pt>
    <dgm:pt modelId="{A9920F1A-479C-4DC3-8FC1-7FC3DF9084E5}" type="pres">
      <dgm:prSet presAssocID="{B060B18B-2C0E-4605-857B-DEECAC0D9BD0}" presName="connTx" presStyleLbl="parChTrans1D2" presStyleIdx="2" presStyleCnt="4"/>
      <dgm:spPr/>
      <dgm:t>
        <a:bodyPr/>
        <a:lstStyle/>
        <a:p>
          <a:endParaRPr lang="fi-FI"/>
        </a:p>
      </dgm:t>
    </dgm:pt>
    <dgm:pt modelId="{0DCA710A-1BB1-462C-919D-C2F96EDAD2B8}" type="pres">
      <dgm:prSet presAssocID="{CC60AD9E-8239-4DDC-A3DB-B0BF4EC06B2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8242525-5334-47B1-AE7F-D7EED38183AC}" type="pres">
      <dgm:prSet presAssocID="{FD75A1ED-E6E6-4A34-BE5D-84F8F412E1EE}" presName="Name9" presStyleLbl="parChTrans1D2" presStyleIdx="3" presStyleCnt="4"/>
      <dgm:spPr/>
      <dgm:t>
        <a:bodyPr/>
        <a:lstStyle/>
        <a:p>
          <a:endParaRPr lang="fi-FI"/>
        </a:p>
      </dgm:t>
    </dgm:pt>
    <dgm:pt modelId="{9011DDF0-076F-46CB-8A59-0C9FA1883E6D}" type="pres">
      <dgm:prSet presAssocID="{FD75A1ED-E6E6-4A34-BE5D-84F8F412E1EE}" presName="connTx" presStyleLbl="parChTrans1D2" presStyleIdx="3" presStyleCnt="4"/>
      <dgm:spPr/>
      <dgm:t>
        <a:bodyPr/>
        <a:lstStyle/>
        <a:p>
          <a:endParaRPr lang="fi-FI"/>
        </a:p>
      </dgm:t>
    </dgm:pt>
    <dgm:pt modelId="{2ACD6A03-49E6-4E8B-97C0-4D41A70AE2A5}" type="pres">
      <dgm:prSet presAssocID="{156F7D91-5843-486A-94B8-22E67A16DD3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2DE177E7-604C-47BA-9B2D-0DF943E3EB6B}" srcId="{72AA7A0B-F7FA-4F74-ABF1-035AB7AF118C}" destId="{21505EAB-7ABA-48D4-BC1D-4EF5F835F708}" srcOrd="0" destOrd="0" parTransId="{04978160-6EFD-41F8-8A98-F08EDF827ED2}" sibTransId="{4AB4352C-2DAC-4285-9FAC-6A74506B1AEE}"/>
    <dgm:cxn modelId="{B74E4B7E-F693-4664-9CAF-7DD79FD7E97C}" type="presOf" srcId="{393004CC-6165-4393-9FA7-7E39C41C90DA}" destId="{E21B0F7A-2F10-4537-85F0-79D9D6AC6374}" srcOrd="0" destOrd="0" presId="urn:microsoft.com/office/officeart/2005/8/layout/radial1"/>
    <dgm:cxn modelId="{89FE3F9B-E23F-4A84-B7FB-51BF3E67B6AC}" type="presOf" srcId="{0A854113-1498-40E0-B3D0-87A228D83CF1}" destId="{17A5A46E-7021-4840-992F-3EBBDDDCC985}" srcOrd="0" destOrd="0" presId="urn:microsoft.com/office/officeart/2005/8/layout/radial1"/>
    <dgm:cxn modelId="{B6058C72-B34C-4C18-AB13-DA4FC66D0CF1}" srcId="{393004CC-6165-4393-9FA7-7E39C41C90DA}" destId="{72AA7A0B-F7FA-4F74-ABF1-035AB7AF118C}" srcOrd="0" destOrd="0" parTransId="{33EDE5A3-06CC-478B-94EF-7F96C4336E56}" sibTransId="{4AE6F0C5-C384-4239-9767-38F0785AD2FC}"/>
    <dgm:cxn modelId="{6259AF07-4C49-41DC-B3A2-53D0D3504DD8}" type="presOf" srcId="{FD75A1ED-E6E6-4A34-BE5D-84F8F412E1EE}" destId="{C8242525-5334-47B1-AE7F-D7EED38183AC}" srcOrd="0" destOrd="0" presId="urn:microsoft.com/office/officeart/2005/8/layout/radial1"/>
    <dgm:cxn modelId="{88FB56CC-E43F-419D-BB99-AE83797E65C1}" srcId="{72AA7A0B-F7FA-4F74-ABF1-035AB7AF118C}" destId="{0A854113-1498-40E0-B3D0-87A228D83CF1}" srcOrd="1" destOrd="0" parTransId="{68A04A79-11BE-46F8-989F-71ABB98EB201}" sibTransId="{0C52A26D-4D50-40E2-B8A5-BD06B77360CF}"/>
    <dgm:cxn modelId="{1FD0739D-AEA7-48E4-A93C-6A4F6A9551CB}" srcId="{72AA7A0B-F7FA-4F74-ABF1-035AB7AF118C}" destId="{156F7D91-5843-486A-94B8-22E67A16DD37}" srcOrd="3" destOrd="0" parTransId="{FD75A1ED-E6E6-4A34-BE5D-84F8F412E1EE}" sibTransId="{68C796CA-0D6C-47A4-AC43-9926ED22FC22}"/>
    <dgm:cxn modelId="{15AE83C5-5697-4013-932C-E6FB18B5FAAF}" type="presOf" srcId="{B060B18B-2C0E-4605-857B-DEECAC0D9BD0}" destId="{A9920F1A-479C-4DC3-8FC1-7FC3DF9084E5}" srcOrd="1" destOrd="0" presId="urn:microsoft.com/office/officeart/2005/8/layout/radial1"/>
    <dgm:cxn modelId="{F386DA16-C977-4980-B990-A1485B5C85A2}" type="presOf" srcId="{FD75A1ED-E6E6-4A34-BE5D-84F8F412E1EE}" destId="{9011DDF0-076F-46CB-8A59-0C9FA1883E6D}" srcOrd="1" destOrd="0" presId="urn:microsoft.com/office/officeart/2005/8/layout/radial1"/>
    <dgm:cxn modelId="{6826E601-FFD7-49F7-B52F-C56A226893EB}" srcId="{72AA7A0B-F7FA-4F74-ABF1-035AB7AF118C}" destId="{CC60AD9E-8239-4DDC-A3DB-B0BF4EC06B20}" srcOrd="2" destOrd="0" parTransId="{B060B18B-2C0E-4605-857B-DEECAC0D9BD0}" sibTransId="{97A5C8A5-C953-4587-A913-1336C81A82FC}"/>
    <dgm:cxn modelId="{F3DE4A81-045D-44CB-85FE-5FA48CE0B02C}" type="presOf" srcId="{68A04A79-11BE-46F8-989F-71ABB98EB201}" destId="{EF07651A-72A0-404F-8EDE-E6B27F98B1D8}" srcOrd="0" destOrd="0" presId="urn:microsoft.com/office/officeart/2005/8/layout/radial1"/>
    <dgm:cxn modelId="{B4FC49C7-99B8-46CD-8D8D-E43AD0EFA0E1}" type="presOf" srcId="{21505EAB-7ABA-48D4-BC1D-4EF5F835F708}" destId="{6536F4E4-836A-4D8C-B56F-9757F69A25E0}" srcOrd="0" destOrd="0" presId="urn:microsoft.com/office/officeart/2005/8/layout/radial1"/>
    <dgm:cxn modelId="{65CC62E9-5ABC-483A-913B-E777ECB8FAC3}" type="presOf" srcId="{72AA7A0B-F7FA-4F74-ABF1-035AB7AF118C}" destId="{A61F25AC-839F-4C86-B817-D0AA6393311F}" srcOrd="0" destOrd="0" presId="urn:microsoft.com/office/officeart/2005/8/layout/radial1"/>
    <dgm:cxn modelId="{221D20EE-ADBF-4442-85D1-57A5A78685BE}" type="presOf" srcId="{04978160-6EFD-41F8-8A98-F08EDF827ED2}" destId="{C71404EE-7A0E-486E-AC3C-B17406E9899C}" srcOrd="1" destOrd="0" presId="urn:microsoft.com/office/officeart/2005/8/layout/radial1"/>
    <dgm:cxn modelId="{3AD85941-A76C-46D1-AB3B-C19FCF1A86E7}" type="presOf" srcId="{B060B18B-2C0E-4605-857B-DEECAC0D9BD0}" destId="{162624B4-EA3B-45E6-B4A9-FEF2E948053D}" srcOrd="0" destOrd="0" presId="urn:microsoft.com/office/officeart/2005/8/layout/radial1"/>
    <dgm:cxn modelId="{48B6F3BA-C0E2-4C49-A4F6-A86E1800A5D3}" type="presOf" srcId="{68A04A79-11BE-46F8-989F-71ABB98EB201}" destId="{DBBE4382-61E4-40BE-BFD6-307986E14276}" srcOrd="1" destOrd="0" presId="urn:microsoft.com/office/officeart/2005/8/layout/radial1"/>
    <dgm:cxn modelId="{C78E0021-8216-4828-9A4C-6DC638290316}" type="presOf" srcId="{CC60AD9E-8239-4DDC-A3DB-B0BF4EC06B20}" destId="{0DCA710A-1BB1-462C-919D-C2F96EDAD2B8}" srcOrd="0" destOrd="0" presId="urn:microsoft.com/office/officeart/2005/8/layout/radial1"/>
    <dgm:cxn modelId="{71A4B878-90B3-4C7C-B8EE-FDED265CF539}" type="presOf" srcId="{156F7D91-5843-486A-94B8-22E67A16DD37}" destId="{2ACD6A03-49E6-4E8B-97C0-4D41A70AE2A5}" srcOrd="0" destOrd="0" presId="urn:microsoft.com/office/officeart/2005/8/layout/radial1"/>
    <dgm:cxn modelId="{7EB13AF3-045B-4C3C-ABD9-1DDBA073BBAF}" type="presOf" srcId="{04978160-6EFD-41F8-8A98-F08EDF827ED2}" destId="{FC41A059-C054-4E6F-811E-B13A8FF84174}" srcOrd="0" destOrd="0" presId="urn:microsoft.com/office/officeart/2005/8/layout/radial1"/>
    <dgm:cxn modelId="{8FD04C5F-E31E-46E8-99CE-6CADA5F27AFF}" type="presParOf" srcId="{E21B0F7A-2F10-4537-85F0-79D9D6AC6374}" destId="{A61F25AC-839F-4C86-B817-D0AA6393311F}" srcOrd="0" destOrd="0" presId="urn:microsoft.com/office/officeart/2005/8/layout/radial1"/>
    <dgm:cxn modelId="{401701BE-A8E7-4ACF-AEFE-016FB064CB68}" type="presParOf" srcId="{E21B0F7A-2F10-4537-85F0-79D9D6AC6374}" destId="{FC41A059-C054-4E6F-811E-B13A8FF84174}" srcOrd="1" destOrd="0" presId="urn:microsoft.com/office/officeart/2005/8/layout/radial1"/>
    <dgm:cxn modelId="{4B5DA55F-ECA3-45CF-A141-2EEA872AE024}" type="presParOf" srcId="{FC41A059-C054-4E6F-811E-B13A8FF84174}" destId="{C71404EE-7A0E-486E-AC3C-B17406E9899C}" srcOrd="0" destOrd="0" presId="urn:microsoft.com/office/officeart/2005/8/layout/radial1"/>
    <dgm:cxn modelId="{58527C62-59AF-4A62-AA33-049FB33AAE7A}" type="presParOf" srcId="{E21B0F7A-2F10-4537-85F0-79D9D6AC6374}" destId="{6536F4E4-836A-4D8C-B56F-9757F69A25E0}" srcOrd="2" destOrd="0" presId="urn:microsoft.com/office/officeart/2005/8/layout/radial1"/>
    <dgm:cxn modelId="{B1721445-90FD-4238-A22E-E12BDC66B181}" type="presParOf" srcId="{E21B0F7A-2F10-4537-85F0-79D9D6AC6374}" destId="{EF07651A-72A0-404F-8EDE-E6B27F98B1D8}" srcOrd="3" destOrd="0" presId="urn:microsoft.com/office/officeart/2005/8/layout/radial1"/>
    <dgm:cxn modelId="{BD7F5222-6BFD-4967-A04C-F98F26947F95}" type="presParOf" srcId="{EF07651A-72A0-404F-8EDE-E6B27F98B1D8}" destId="{DBBE4382-61E4-40BE-BFD6-307986E14276}" srcOrd="0" destOrd="0" presId="urn:microsoft.com/office/officeart/2005/8/layout/radial1"/>
    <dgm:cxn modelId="{98511128-D99A-428A-9435-40A8F07C8530}" type="presParOf" srcId="{E21B0F7A-2F10-4537-85F0-79D9D6AC6374}" destId="{17A5A46E-7021-4840-992F-3EBBDDDCC985}" srcOrd="4" destOrd="0" presId="urn:microsoft.com/office/officeart/2005/8/layout/radial1"/>
    <dgm:cxn modelId="{47D7BA89-C496-45A3-AAED-420D111FD305}" type="presParOf" srcId="{E21B0F7A-2F10-4537-85F0-79D9D6AC6374}" destId="{162624B4-EA3B-45E6-B4A9-FEF2E948053D}" srcOrd="5" destOrd="0" presId="urn:microsoft.com/office/officeart/2005/8/layout/radial1"/>
    <dgm:cxn modelId="{FA916940-EBEE-46F8-AEF1-A3C673653D6A}" type="presParOf" srcId="{162624B4-EA3B-45E6-B4A9-FEF2E948053D}" destId="{A9920F1A-479C-4DC3-8FC1-7FC3DF9084E5}" srcOrd="0" destOrd="0" presId="urn:microsoft.com/office/officeart/2005/8/layout/radial1"/>
    <dgm:cxn modelId="{433AD861-2813-4FCF-A20E-81D162212D45}" type="presParOf" srcId="{E21B0F7A-2F10-4537-85F0-79D9D6AC6374}" destId="{0DCA710A-1BB1-462C-919D-C2F96EDAD2B8}" srcOrd="6" destOrd="0" presId="urn:microsoft.com/office/officeart/2005/8/layout/radial1"/>
    <dgm:cxn modelId="{8DFB3F09-86AD-4CBA-91C2-28288926DCF9}" type="presParOf" srcId="{E21B0F7A-2F10-4537-85F0-79D9D6AC6374}" destId="{C8242525-5334-47B1-AE7F-D7EED38183AC}" srcOrd="7" destOrd="0" presId="urn:microsoft.com/office/officeart/2005/8/layout/radial1"/>
    <dgm:cxn modelId="{B06F0D7B-637E-48EE-9789-7F831B53BB29}" type="presParOf" srcId="{C8242525-5334-47B1-AE7F-D7EED38183AC}" destId="{9011DDF0-076F-46CB-8A59-0C9FA1883E6D}" srcOrd="0" destOrd="0" presId="urn:microsoft.com/office/officeart/2005/8/layout/radial1"/>
    <dgm:cxn modelId="{648B0C2C-7D9E-483A-935B-D1918CABE49C}" type="presParOf" srcId="{E21B0F7A-2F10-4537-85F0-79D9D6AC6374}" destId="{2ACD6A03-49E6-4E8B-97C0-4D41A70AE2A5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1F25AC-839F-4C86-B817-D0AA6393311F}">
      <dsp:nvSpPr>
        <dsp:cNvPr id="0" name=""/>
        <dsp:cNvSpPr/>
      </dsp:nvSpPr>
      <dsp:spPr>
        <a:xfrm>
          <a:off x="3110633" y="1639815"/>
          <a:ext cx="1246332" cy="1246332"/>
        </a:xfrm>
        <a:prstGeom prst="ellipse">
          <a:avLst/>
        </a:prstGeom>
        <a:gradFill rotWithShape="1">
          <a:gsLst>
            <a:gs pos="0">
              <a:schemeClr val="accent1">
                <a:tint val="1000"/>
              </a:schemeClr>
            </a:gs>
            <a:gs pos="68000">
              <a:schemeClr val="accent1">
                <a:tint val="77000"/>
              </a:schemeClr>
            </a:gs>
            <a:gs pos="81000">
              <a:schemeClr val="accent1">
                <a:tint val="79000"/>
              </a:schemeClr>
            </a:gs>
            <a:gs pos="86000">
              <a:schemeClr val="accent1">
                <a:tint val="73000"/>
              </a:schemeClr>
            </a:gs>
            <a:gs pos="100000">
              <a:schemeClr val="accent1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1">
              <a:shade val="60000"/>
              <a:satMod val="300000"/>
            </a:schemeClr>
          </a:solidFill>
          <a:prstDash val="solid"/>
        </a:ln>
        <a:effectLst>
          <a:glow rad="63500">
            <a:schemeClr val="accent1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Tietopankki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i="1" kern="1200" dirty="0" err="1" smtClean="0"/>
            <a:t>Mediawiki</a:t>
          </a:r>
          <a:endParaRPr lang="fi-FI" sz="1300" i="1" kern="1200" dirty="0"/>
        </a:p>
      </dsp:txBody>
      <dsp:txXfrm>
        <a:off x="3110633" y="1639815"/>
        <a:ext cx="1246332" cy="1246332"/>
      </dsp:txXfrm>
    </dsp:sp>
    <dsp:sp modelId="{FC41A059-C054-4E6F-811E-B13A8FF84174}">
      <dsp:nvSpPr>
        <dsp:cNvPr id="0" name=""/>
        <dsp:cNvSpPr/>
      </dsp:nvSpPr>
      <dsp:spPr>
        <a:xfrm rot="16200000">
          <a:off x="3545926" y="1436920"/>
          <a:ext cx="375746" cy="30041"/>
        </a:xfrm>
        <a:custGeom>
          <a:avLst/>
          <a:gdLst/>
          <a:ahLst/>
          <a:cxnLst/>
          <a:rect l="0" t="0" r="0" b="0"/>
          <a:pathLst>
            <a:path>
              <a:moveTo>
                <a:pt x="0" y="15020"/>
              </a:moveTo>
              <a:lnTo>
                <a:pt x="375746" y="150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500" kern="1200"/>
        </a:p>
      </dsp:txBody>
      <dsp:txXfrm rot="16200000">
        <a:off x="3724406" y="1442548"/>
        <a:ext cx="18787" cy="18787"/>
      </dsp:txXfrm>
    </dsp:sp>
    <dsp:sp modelId="{6536F4E4-836A-4D8C-B56F-9757F69A25E0}">
      <dsp:nvSpPr>
        <dsp:cNvPr id="0" name=""/>
        <dsp:cNvSpPr/>
      </dsp:nvSpPr>
      <dsp:spPr>
        <a:xfrm>
          <a:off x="3110633" y="17735"/>
          <a:ext cx="1246332" cy="1246332"/>
        </a:xfrm>
        <a:prstGeom prst="ellipse">
          <a:avLst/>
        </a:prstGeom>
        <a:gradFill rotWithShape="1">
          <a:gsLst>
            <a:gs pos="0">
              <a:schemeClr val="accent1">
                <a:tint val="1000"/>
              </a:schemeClr>
            </a:gs>
            <a:gs pos="68000">
              <a:schemeClr val="accent1">
                <a:tint val="77000"/>
              </a:schemeClr>
            </a:gs>
            <a:gs pos="81000">
              <a:schemeClr val="accent1">
                <a:tint val="79000"/>
              </a:schemeClr>
            </a:gs>
            <a:gs pos="86000">
              <a:schemeClr val="accent1">
                <a:tint val="73000"/>
              </a:schemeClr>
            </a:gs>
            <a:gs pos="100000">
              <a:schemeClr val="accent1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1">
              <a:shade val="60000"/>
              <a:satMod val="300000"/>
            </a:schemeClr>
          </a:solidFill>
          <a:prstDash val="solid"/>
        </a:ln>
        <a:effectLst>
          <a:glow rad="63500">
            <a:schemeClr val="accent1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Foorumi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i="1" kern="1200" dirty="0" err="1" smtClean="0"/>
            <a:t>phpBB</a:t>
          </a:r>
          <a:endParaRPr lang="fi-FI" sz="1200" i="1" kern="1200" dirty="0"/>
        </a:p>
      </dsp:txBody>
      <dsp:txXfrm>
        <a:off x="3110633" y="17735"/>
        <a:ext cx="1246332" cy="1246332"/>
      </dsp:txXfrm>
    </dsp:sp>
    <dsp:sp modelId="{EF07651A-72A0-404F-8EDE-E6B27F98B1D8}">
      <dsp:nvSpPr>
        <dsp:cNvPr id="0" name=""/>
        <dsp:cNvSpPr/>
      </dsp:nvSpPr>
      <dsp:spPr>
        <a:xfrm>
          <a:off x="4356966" y="2247960"/>
          <a:ext cx="375746" cy="30041"/>
        </a:xfrm>
        <a:custGeom>
          <a:avLst/>
          <a:gdLst/>
          <a:ahLst/>
          <a:cxnLst/>
          <a:rect l="0" t="0" r="0" b="0"/>
          <a:pathLst>
            <a:path>
              <a:moveTo>
                <a:pt x="0" y="15020"/>
              </a:moveTo>
              <a:lnTo>
                <a:pt x="375746" y="150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500" kern="1200"/>
        </a:p>
      </dsp:txBody>
      <dsp:txXfrm>
        <a:off x="4535446" y="2253587"/>
        <a:ext cx="18787" cy="18787"/>
      </dsp:txXfrm>
    </dsp:sp>
    <dsp:sp modelId="{17A5A46E-7021-4840-992F-3EBBDDDCC985}">
      <dsp:nvSpPr>
        <dsp:cNvPr id="0" name=""/>
        <dsp:cNvSpPr/>
      </dsp:nvSpPr>
      <dsp:spPr>
        <a:xfrm>
          <a:off x="4732713" y="1639815"/>
          <a:ext cx="1246332" cy="1246332"/>
        </a:xfrm>
        <a:prstGeom prst="ellipse">
          <a:avLst/>
        </a:prstGeom>
        <a:gradFill rotWithShape="1">
          <a:gsLst>
            <a:gs pos="0">
              <a:schemeClr val="accent1">
                <a:tint val="1000"/>
              </a:schemeClr>
            </a:gs>
            <a:gs pos="68000">
              <a:schemeClr val="accent1">
                <a:tint val="77000"/>
              </a:schemeClr>
            </a:gs>
            <a:gs pos="81000">
              <a:schemeClr val="accent1">
                <a:tint val="79000"/>
              </a:schemeClr>
            </a:gs>
            <a:gs pos="86000">
              <a:schemeClr val="accent1">
                <a:tint val="73000"/>
              </a:schemeClr>
            </a:gs>
            <a:gs pos="100000">
              <a:schemeClr val="accent1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1">
              <a:shade val="60000"/>
              <a:satMod val="300000"/>
            </a:schemeClr>
          </a:solidFill>
          <a:prstDash val="solid"/>
        </a:ln>
        <a:effectLst>
          <a:glow rad="63500">
            <a:schemeClr val="accent1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Sosiaalinen yhteisö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i="1" kern="1200" dirty="0" err="1" smtClean="0"/>
            <a:t>Facebook</a:t>
          </a:r>
          <a:endParaRPr lang="fi-FI" sz="1200" i="1" kern="1200" dirty="0" smtClean="0"/>
        </a:p>
      </dsp:txBody>
      <dsp:txXfrm>
        <a:off x="4732713" y="1639815"/>
        <a:ext cx="1246332" cy="1246332"/>
      </dsp:txXfrm>
    </dsp:sp>
    <dsp:sp modelId="{162624B4-EA3B-45E6-B4A9-FEF2E948053D}">
      <dsp:nvSpPr>
        <dsp:cNvPr id="0" name=""/>
        <dsp:cNvSpPr/>
      </dsp:nvSpPr>
      <dsp:spPr>
        <a:xfrm rot="5400000">
          <a:off x="3545926" y="3059000"/>
          <a:ext cx="375746" cy="30041"/>
        </a:xfrm>
        <a:custGeom>
          <a:avLst/>
          <a:gdLst/>
          <a:ahLst/>
          <a:cxnLst/>
          <a:rect l="0" t="0" r="0" b="0"/>
          <a:pathLst>
            <a:path>
              <a:moveTo>
                <a:pt x="0" y="15020"/>
              </a:moveTo>
              <a:lnTo>
                <a:pt x="375746" y="150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500" kern="1200"/>
        </a:p>
      </dsp:txBody>
      <dsp:txXfrm rot="5400000">
        <a:off x="3724406" y="3064627"/>
        <a:ext cx="18787" cy="18787"/>
      </dsp:txXfrm>
    </dsp:sp>
    <dsp:sp modelId="{0DCA710A-1BB1-462C-919D-C2F96EDAD2B8}">
      <dsp:nvSpPr>
        <dsp:cNvPr id="0" name=""/>
        <dsp:cNvSpPr/>
      </dsp:nvSpPr>
      <dsp:spPr>
        <a:xfrm>
          <a:off x="3110633" y="3261894"/>
          <a:ext cx="1246332" cy="1246332"/>
        </a:xfrm>
        <a:prstGeom prst="ellipse">
          <a:avLst/>
        </a:prstGeom>
        <a:gradFill rotWithShape="1">
          <a:gsLst>
            <a:gs pos="0">
              <a:schemeClr val="accent1">
                <a:tint val="1000"/>
              </a:schemeClr>
            </a:gs>
            <a:gs pos="68000">
              <a:schemeClr val="accent1">
                <a:tint val="77000"/>
              </a:schemeClr>
            </a:gs>
            <a:gs pos="81000">
              <a:schemeClr val="accent1">
                <a:tint val="79000"/>
              </a:schemeClr>
            </a:gs>
            <a:gs pos="86000">
              <a:schemeClr val="accent1">
                <a:tint val="73000"/>
              </a:schemeClr>
            </a:gs>
            <a:gs pos="100000">
              <a:schemeClr val="accent1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1">
              <a:shade val="60000"/>
              <a:satMod val="300000"/>
            </a:schemeClr>
          </a:solidFill>
          <a:prstDash val="solid"/>
        </a:ln>
        <a:effectLst>
          <a:glow rad="63500">
            <a:schemeClr val="accent1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Oppimis-ympäristö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i="1" kern="1200" dirty="0" err="1" smtClean="0"/>
            <a:t>Moodle</a:t>
          </a:r>
          <a:endParaRPr lang="fi-FI" sz="1200" i="1" kern="1200" dirty="0"/>
        </a:p>
      </dsp:txBody>
      <dsp:txXfrm>
        <a:off x="3110633" y="3261894"/>
        <a:ext cx="1246332" cy="1246332"/>
      </dsp:txXfrm>
    </dsp:sp>
    <dsp:sp modelId="{C8242525-5334-47B1-AE7F-D7EED38183AC}">
      <dsp:nvSpPr>
        <dsp:cNvPr id="0" name=""/>
        <dsp:cNvSpPr/>
      </dsp:nvSpPr>
      <dsp:spPr>
        <a:xfrm rot="10800000">
          <a:off x="2734886" y="2247960"/>
          <a:ext cx="375746" cy="30041"/>
        </a:xfrm>
        <a:custGeom>
          <a:avLst/>
          <a:gdLst/>
          <a:ahLst/>
          <a:cxnLst/>
          <a:rect l="0" t="0" r="0" b="0"/>
          <a:pathLst>
            <a:path>
              <a:moveTo>
                <a:pt x="0" y="15020"/>
              </a:moveTo>
              <a:lnTo>
                <a:pt x="375746" y="150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500" kern="1200"/>
        </a:p>
      </dsp:txBody>
      <dsp:txXfrm rot="10800000">
        <a:off x="2913366" y="2253587"/>
        <a:ext cx="18787" cy="18787"/>
      </dsp:txXfrm>
    </dsp:sp>
    <dsp:sp modelId="{2ACD6A03-49E6-4E8B-97C0-4D41A70AE2A5}">
      <dsp:nvSpPr>
        <dsp:cNvPr id="0" name=""/>
        <dsp:cNvSpPr/>
      </dsp:nvSpPr>
      <dsp:spPr>
        <a:xfrm>
          <a:off x="1488553" y="1639815"/>
          <a:ext cx="1246332" cy="1246332"/>
        </a:xfrm>
        <a:prstGeom prst="ellipse">
          <a:avLst/>
        </a:prstGeom>
        <a:gradFill rotWithShape="1">
          <a:gsLst>
            <a:gs pos="0">
              <a:schemeClr val="accent1">
                <a:tint val="1000"/>
              </a:schemeClr>
            </a:gs>
            <a:gs pos="68000">
              <a:schemeClr val="accent1">
                <a:tint val="77000"/>
              </a:schemeClr>
            </a:gs>
            <a:gs pos="81000">
              <a:schemeClr val="accent1">
                <a:tint val="79000"/>
              </a:schemeClr>
            </a:gs>
            <a:gs pos="86000">
              <a:schemeClr val="accent1">
                <a:tint val="73000"/>
              </a:schemeClr>
            </a:gs>
            <a:gs pos="100000">
              <a:schemeClr val="accent1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1">
              <a:shade val="60000"/>
              <a:satMod val="300000"/>
            </a:schemeClr>
          </a:solidFill>
          <a:prstDash val="solid"/>
        </a:ln>
        <a:effectLst>
          <a:glow rad="63500">
            <a:schemeClr val="accent1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err="1" smtClean="0"/>
            <a:t>Blogit</a:t>
          </a:r>
          <a:r>
            <a:rPr lang="fi-FI" sz="1200" kern="1200" dirty="0" smtClean="0"/>
            <a:t> ja uutispalvelu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i="1" kern="1200" dirty="0" err="1" smtClean="0"/>
            <a:t>Wordpress</a:t>
          </a:r>
          <a:r>
            <a:rPr lang="fi-FI" sz="1200" i="1" kern="1200" dirty="0" smtClean="0"/>
            <a:t> MU</a:t>
          </a:r>
          <a:endParaRPr lang="fi-FI" sz="1200" i="1" kern="1200" dirty="0"/>
        </a:p>
      </dsp:txBody>
      <dsp:txXfrm>
        <a:off x="1488553" y="1639815"/>
        <a:ext cx="1246332" cy="1246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i-FI" sz="1200"/>
            </a:lvl1pPr>
          </a:lstStyle>
          <a:p>
            <a:endParaRPr lang="fi-FI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i-FI" sz="1200"/>
            </a:lvl1pPr>
          </a:lstStyle>
          <a:p>
            <a:fld id="{888A7752-73DE-404C-BA6F-63DEF987950B}" type="datetimeFigureOut">
              <a:rPr/>
              <a:pPr/>
              <a:t>11.9.2006</a:t>
            </a:fld>
            <a:endParaRPr lang="fi-FI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fi-FI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i-FI" sz="1200"/>
            </a:lvl1pPr>
          </a:lstStyle>
          <a:p>
            <a:endParaRPr lang="fi-FI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i-FI" sz="1200"/>
            </a:lvl1pPr>
          </a:lstStyle>
          <a:p>
            <a:fld id="{AEC00428-765A-4708-ADE2-3AAB557AF17C}" type="slidenum">
              <a:rPr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fi-FI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fi-FI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fi-FI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fi-FI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fi-FI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fi-FI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fi-FI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fi-FI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fi-FI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fi-FI" smtClean="0"/>
              <a:pPr/>
              <a:t>2</a:t>
            </a:fld>
            <a:endParaRPr 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fi-FI" smtClean="0"/>
              <a:pPr/>
              <a:t>3</a:t>
            </a:fld>
            <a:endParaRPr lang="fi-F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fi-FI" smtClean="0"/>
              <a:pPr/>
              <a:t>4</a:t>
            </a:fld>
            <a:endParaRPr lang="fi-F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fi-FI" smtClean="0"/>
              <a:pPr/>
              <a:t>5</a:t>
            </a:fld>
            <a:endParaRPr lang="fi-F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fi-FI" smtClean="0"/>
              <a:pPr/>
              <a:t>6</a:t>
            </a:fld>
            <a:endParaRPr lang="fi-F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fi-FI" smtClean="0"/>
              <a:pPr/>
              <a:t>7</a:t>
            </a:fld>
            <a:endParaRPr lang="fi-F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sz="2800" dirty="0" smtClean="0"/>
              <a:t>Irralliset </a:t>
            </a:r>
            <a:r>
              <a:rPr lang="fi-FI" sz="2800" dirty="0" err="1" smtClean="0"/>
              <a:t>sovelmat</a:t>
            </a:r>
            <a:r>
              <a:rPr lang="fi-FI" sz="2800" dirty="0" smtClean="0"/>
              <a:t>: </a:t>
            </a:r>
          </a:p>
          <a:p>
            <a:pPr lvl="1"/>
            <a:r>
              <a:rPr lang="fi-FI" sz="2400" dirty="0" smtClean="0"/>
              <a:t>sanakirja ja kirjallisuusluettelo toteutettu </a:t>
            </a:r>
            <a:r>
              <a:rPr lang="fi-FI" sz="2400" dirty="0" err="1" smtClean="0"/>
              <a:t>php:llä</a:t>
            </a:r>
            <a:endParaRPr lang="fi-FI" sz="2400" dirty="0" smtClean="0"/>
          </a:p>
          <a:p>
            <a:pPr lvl="1"/>
            <a:r>
              <a:rPr lang="fi-FI" sz="2400" dirty="0" smtClean="0"/>
              <a:t>Virtuaalikirkko - </a:t>
            </a:r>
            <a:r>
              <a:rPr lang="fi-FI" sz="2400" dirty="0" err="1" smtClean="0"/>
              <a:t>flash-sovellus</a:t>
            </a:r>
            <a:endParaRPr lang="fi-FI" sz="2400" dirty="0" smtClean="0"/>
          </a:p>
          <a:p>
            <a:pPr lvl="0"/>
            <a:r>
              <a:rPr lang="fi-FI" sz="2800" dirty="0" smtClean="0"/>
              <a:t>videot upotettu eri palvelimelta</a:t>
            </a:r>
          </a:p>
          <a:p>
            <a:pPr lvl="1"/>
            <a:r>
              <a:rPr lang="fi-FI" sz="2500" dirty="0" err="1" smtClean="0"/>
              <a:t>YouTube</a:t>
            </a:r>
            <a:r>
              <a:rPr lang="fi-FI" sz="2500" dirty="0" smtClean="0"/>
              <a:t>?</a:t>
            </a:r>
          </a:p>
          <a:p>
            <a:pPr lvl="0"/>
            <a:r>
              <a:rPr lang="fi-FI" sz="2800" dirty="0" smtClean="0"/>
              <a:t>kuvagalleriat toteutettu </a:t>
            </a:r>
            <a:r>
              <a:rPr lang="fi-FI" sz="2800" dirty="0" err="1" smtClean="0"/>
              <a:t>Mediawikillä</a:t>
            </a:r>
            <a:endParaRPr lang="fi-FI" sz="2800" dirty="0" smtClean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fi-FI" smtClean="0"/>
              <a:pPr/>
              <a:t>8</a:t>
            </a:fld>
            <a:endParaRPr lang="fi-F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fi-FI" smtClean="0"/>
              <a:pPr/>
              <a:t>9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uolivapaa piirt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Puolivapaa piirto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7D2-F905-46E3-BDD3-0258335A3216}" type="datetime1">
              <a:rPr lang="fi-FI" smtClean="0"/>
              <a:pPr/>
              <a:t>20.4.2012</a:t>
            </a:fld>
            <a:endParaRPr lang="fi-FI" sz="1600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7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fi-FI" smtClean="0"/>
              <a:pPr/>
              <a:t>20.4.2012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fi-FI" sz="1400" b="1" smtClean="0">
                <a:solidFill>
                  <a:srgbClr val="FFFFFF"/>
                </a:solidFill>
              </a:rPr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fi-FI" smtClean="0"/>
              <a:pPr/>
              <a:t>20.4.2012</a:t>
            </a:fld>
            <a:endParaRPr lang="fi-FI" sz="1400">
              <a:solidFill>
                <a:schemeClr val="tx2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fi-FI" sz="1400">
              <a:solidFill>
                <a:schemeClr val="tx2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B5ADC2-7248-4799-8E52-477E151C3EE9}" type="slidenum">
              <a:rPr lang="fi-FI" sz="1400" b="1" smtClean="0">
                <a:solidFill>
                  <a:srgbClr val="FFFFFF"/>
                </a:solidFill>
              </a:rPr>
              <a:pPr algn="l"/>
              <a:t>‹#›</a:t>
            </a:fld>
            <a:endParaRPr lang="fi-FI" sz="16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fi-FI" smtClean="0"/>
              <a:pPr/>
              <a:t>20.4.2012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fi-FI" sz="1400" b="1" smtClean="0">
                <a:solidFill>
                  <a:srgbClr val="FFFFFF"/>
                </a:solidFill>
              </a:rPr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uolivapaa piirt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uolivapaa piirto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fi-FI" smtClean="0"/>
              <a:pPr/>
              <a:t>20.4.2012</a:t>
            </a:fld>
            <a:endParaRPr lang="fi-FI" sz="1400">
              <a:solidFill>
                <a:schemeClr val="tx2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fi-FI" sz="1400">
              <a:solidFill>
                <a:schemeClr val="tx2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B5ADC2-7248-4799-8E52-477E151C3EE9}" type="slidenum">
              <a:rPr lang="fi-FI" sz="1400" b="1" smtClean="0">
                <a:solidFill>
                  <a:srgbClr val="FFFFFF"/>
                </a:solidFill>
              </a:rPr>
              <a:pPr algn="l"/>
              <a:t>‹#›</a:t>
            </a:fld>
            <a:endParaRPr lang="fi-FI" sz="160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fi-FI" smtClean="0"/>
              <a:pPr/>
              <a:t>20.4.2012</a:t>
            </a:fld>
            <a:endParaRPr lang="fi-FI" sz="1400">
              <a:solidFill>
                <a:schemeClr val="tx2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fi-FI" sz="1400">
              <a:solidFill>
                <a:schemeClr val="tx2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B5ADC2-7248-4799-8E52-477E151C3EE9}" type="slidenum">
              <a:rPr lang="fi-FI" sz="1400" b="1" smtClean="0">
                <a:solidFill>
                  <a:srgbClr val="FFFFFF"/>
                </a:solidFill>
              </a:rPr>
              <a:pPr algn="l"/>
              <a:t>‹#›</a:t>
            </a:fld>
            <a:endParaRPr lang="fi-FI" sz="16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fi-FI" smtClean="0"/>
              <a:pPr/>
              <a:t>20.4.2012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fi-FI" smtClean="0"/>
              <a:pPr/>
              <a:t>20.4.2012</a:t>
            </a:fld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B5ADC2-7248-4799-8E52-477E151C3EE9}" type="slidenum">
              <a:rPr lang="fi-FI" sz="1400" b="1" smtClean="0">
                <a:solidFill>
                  <a:srgbClr val="FFFFFF"/>
                </a:solidFill>
              </a:rPr>
              <a:pPr/>
              <a:t>‹#›</a:t>
            </a:fld>
            <a:endParaRPr lang="fi-FI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fi-FI" smtClean="0"/>
              <a:pPr/>
              <a:t>20.4.2012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fi-FI" smtClean="0"/>
              <a:pPr/>
              <a:t>20.4.2012</a:t>
            </a:fld>
            <a:endParaRPr lang="fi-FI" sz="1400">
              <a:solidFill>
                <a:schemeClr val="tx2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fi-FI" sz="1400">
              <a:solidFill>
                <a:schemeClr val="tx2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 algn="l"/>
            <a:fld id="{D4B5ADC2-7248-4799-8E52-477E151C3EE9}" type="slidenum">
              <a:rPr lang="fi-FI" sz="1400" b="1" smtClean="0">
                <a:solidFill>
                  <a:srgbClr val="FFFFFF"/>
                </a:solidFill>
              </a:rPr>
              <a:pPr algn="l"/>
              <a:t>‹#›</a:t>
            </a:fld>
            <a:endParaRPr lang="fi-FI" sz="16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3938BEC-55E3-4F9D-B5C5-76D23951C04A}" type="datetime1">
              <a:rPr lang="fi-FI" smtClean="0"/>
              <a:pPr/>
              <a:t>20.4.2012</a:t>
            </a:fld>
            <a:endParaRPr lang="fi-FI" sz="1400">
              <a:solidFill>
                <a:schemeClr val="tx2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fi-FI" sz="1400">
              <a:solidFill>
                <a:schemeClr val="tx2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B5ADC2-7248-4799-8E52-477E151C3EE9}" type="slidenum">
              <a:rPr lang="fi-FI" sz="1400" b="1" smtClean="0">
                <a:solidFill>
                  <a:srgbClr val="FFFFFF"/>
                </a:solidFill>
              </a:rPr>
              <a:pPr algn="l"/>
              <a:t>‹#›</a:t>
            </a:fld>
            <a:endParaRPr lang="fi-FI" sz="16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uolivapaa piirto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uolivapaa piirto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0" name="Tekstin paikkamerkki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938BEC-55E3-4F9D-B5C5-76D23951C04A}" type="datetime1">
              <a:rPr lang="fi-FI" smtClean="0"/>
              <a:pPr/>
              <a:t>20.4.2012</a:t>
            </a:fld>
            <a:endParaRPr lang="fi-FI" sz="1400">
              <a:solidFill>
                <a:schemeClr val="tx2"/>
              </a:solidFill>
            </a:endParaRPr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r"/>
            <a:endParaRPr lang="fi-FI" sz="1400">
              <a:solidFill>
                <a:schemeClr val="tx2"/>
              </a:solidFill>
            </a:endParaRPr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l"/>
            <a:fld id="{D4B5ADC2-7248-4799-8E52-477E151C3EE9}" type="slidenum">
              <a:rPr lang="fi-FI" sz="1400" b="1" smtClean="0">
                <a:solidFill>
                  <a:srgbClr val="FFFFFF"/>
                </a:solidFill>
              </a:rPr>
              <a:pPr algn="l"/>
              <a:t>‹#›</a:t>
            </a:fld>
            <a:endParaRPr lang="fi-FI" sz="16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dmeister.com/1059647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3200" dirty="0" smtClean="0"/>
              <a:t>Julkaisujärjestelmien valinta, hallinnointi ja ylläpito</a:t>
            </a:r>
            <a:endParaRPr lang="fi-FI" sz="32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1400" b="1" dirty="0" smtClean="0"/>
              <a:t>Ortodoksinen viestintäseminaari </a:t>
            </a:r>
          </a:p>
          <a:p>
            <a:r>
              <a:rPr lang="fi-FI" sz="1400" b="1" dirty="0" smtClean="0"/>
              <a:t>Helsingissä 20.–21.4.2012, workshop</a:t>
            </a:r>
            <a:endParaRPr lang="fi-FI" sz="1400" dirty="0" smtClean="0"/>
          </a:p>
          <a:p>
            <a:r>
              <a:rPr lang="fi-FI" sz="1500" b="1" dirty="0" smtClean="0"/>
              <a:t>Sonja Pyykkönen, </a:t>
            </a:r>
            <a:r>
              <a:rPr lang="fi-FI" sz="1500" b="1" dirty="0" err="1" smtClean="0"/>
              <a:t>Ortodoksi.net-portaali</a:t>
            </a:r>
            <a:endParaRPr lang="fi-FI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 smtClean="0"/>
              <a:t>Julkaisujärjestelmät</a:t>
            </a:r>
            <a:endParaRPr lang="fi-FI" sz="36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fi-FI" sz="2900" dirty="0" smtClean="0"/>
              <a:t>tietojärjestelmä, joka palvelee koko organisaation sisällönhallintaa. Toimialasta riippuen voidaan jaotella vaikkapa näihin:</a:t>
            </a:r>
          </a:p>
          <a:p>
            <a:pPr lvl="1"/>
            <a:r>
              <a:rPr lang="fi-FI" sz="2500" dirty="0" smtClean="0"/>
              <a:t>Dokumenttienhallintajärjestelmä</a:t>
            </a:r>
          </a:p>
          <a:p>
            <a:pPr lvl="1"/>
            <a:r>
              <a:rPr lang="fi-FI" sz="2500" dirty="0" smtClean="0"/>
              <a:t>Www-sisällönhallintajärjestelmä (nettisivut)</a:t>
            </a:r>
          </a:p>
          <a:p>
            <a:pPr lvl="1"/>
            <a:r>
              <a:rPr lang="fi-FI" sz="2500" dirty="0" smtClean="0"/>
              <a:t>Verkkokauppajärjestelmä</a:t>
            </a:r>
          </a:p>
          <a:p>
            <a:pPr lvl="1"/>
            <a:r>
              <a:rPr lang="fi-FI" sz="2500" dirty="0" smtClean="0"/>
              <a:t>Aineistonhallintajärjestelmä (kuva-aineistot, videomateriaali, multimedia, jne.)</a:t>
            </a:r>
          </a:p>
          <a:p>
            <a:pPr lvl="1"/>
            <a:r>
              <a:rPr lang="fi-FI" sz="2500" dirty="0" err="1" smtClean="0"/>
              <a:t>Wiki</a:t>
            </a:r>
            <a:r>
              <a:rPr lang="fi-FI" sz="2500" dirty="0" smtClean="0"/>
              <a:t> -järjestelmät</a:t>
            </a:r>
          </a:p>
          <a:p>
            <a:endParaRPr lang="fi-FI" sz="2800" dirty="0" smtClean="0"/>
          </a:p>
          <a:p>
            <a:pPr lvl="0"/>
            <a:r>
              <a:rPr lang="fi-FI" sz="2800" dirty="0" smtClean="0"/>
              <a:t>katsaus julkaisualustojen jaotteluun käsitekartan avulla:  </a:t>
            </a:r>
            <a:r>
              <a:rPr lang="fi-FI" sz="2800" dirty="0" smtClean="0">
                <a:hlinkClick r:id="rId3"/>
              </a:rPr>
              <a:t>http://www.mindmeister.com/10596470</a:t>
            </a:r>
            <a:r>
              <a:rPr lang="fi-FI" sz="2800" dirty="0" smtClean="0"/>
              <a:t> </a:t>
            </a:r>
          </a:p>
          <a:p>
            <a:pPr lvl="1"/>
            <a:r>
              <a:rPr lang="fi-FI" sz="2400" dirty="0" smtClean="0"/>
              <a:t>kaikki esiteltävät sovellukset avoimen lähdekoodin sovelluksia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600" dirty="0" smtClean="0"/>
              <a:t>Avoimen lähdekoodin ohjelmat vs. kaupalliset versiot</a:t>
            </a:r>
            <a:endParaRPr lang="fi-FI" sz="36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i-FI" dirty="0" smtClean="0"/>
              <a:t>Avoimen lähdekoodin sisällönhallintajärjestelmä</a:t>
            </a:r>
          </a:p>
          <a:p>
            <a:r>
              <a:rPr lang="fi-FI" dirty="0" smtClean="0"/>
              <a:t>Etuja</a:t>
            </a:r>
          </a:p>
          <a:p>
            <a:pPr lvl="1"/>
            <a:r>
              <a:rPr lang="fi-FI" dirty="0" smtClean="0"/>
              <a:t>ei lisenssi- tai käyttömaksuja</a:t>
            </a:r>
          </a:p>
          <a:p>
            <a:pPr lvl="1"/>
            <a:r>
              <a:rPr lang="fi-FI" dirty="0" smtClean="0"/>
              <a:t>tekninen ylläpitäjä tai palvelin voidaan tarvittaessa vaihtaa helposti, ei sido yhteen toimittajaan</a:t>
            </a:r>
          </a:p>
          <a:p>
            <a:pPr lvl="1"/>
            <a:r>
              <a:rPr lang="fi-FI" dirty="0" smtClean="0"/>
              <a:t>ohjelmistokehitys ja -testaus on tehokkaampaa, kun sitä tekee laaja kehittäjäyhteisö</a:t>
            </a:r>
          </a:p>
          <a:p>
            <a:pPr lvl="1"/>
            <a:r>
              <a:rPr lang="fi-FI" dirty="0" smtClean="0"/>
              <a:t>kuin kaupallisista ohjelmistoista</a:t>
            </a:r>
          </a:p>
          <a:p>
            <a:pPr lvl="1"/>
            <a:r>
              <a:rPr lang="fi-FI" dirty="0" smtClean="0"/>
              <a:t>kehitys pohjautuu laadun ja toimintojen kehittämiseen ilman kustannusten aiheuttamia rajoituksia </a:t>
            </a:r>
          </a:p>
          <a:p>
            <a:pPr lvl="1"/>
            <a:r>
              <a:rPr lang="fi-FI" dirty="0" smtClean="0"/>
              <a:t>käyttäjäryhmien tuki sekä aiheeseen keskittyvät foorumit. Vastaukset ongelmiin löytyvät suhteellisen nopeasti. </a:t>
            </a:r>
          </a:p>
          <a:p>
            <a:r>
              <a:rPr lang="fi-FI" dirty="0" smtClean="0"/>
              <a:t>Haittoja</a:t>
            </a:r>
          </a:p>
          <a:p>
            <a:pPr lvl="1"/>
            <a:r>
              <a:rPr lang="fi-FI" dirty="0" smtClean="0"/>
              <a:t>kukaan ei ole vastuussa, jos ohjelmassa esiintyy virheitä tai toimintahäiriöitä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600" dirty="0" smtClean="0"/>
              <a:t>Avoimen lähdekoodin ohjelmat vs. kaupalliset versiot</a:t>
            </a:r>
            <a:endParaRPr lang="fi-FI" sz="36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i-FI" dirty="0" smtClean="0"/>
              <a:t>Kaupallinen julkaisujärjestelmä</a:t>
            </a:r>
          </a:p>
          <a:p>
            <a:r>
              <a:rPr lang="fi-FI" dirty="0" smtClean="0"/>
              <a:t>Etuja</a:t>
            </a:r>
          </a:p>
          <a:p>
            <a:pPr lvl="1"/>
            <a:r>
              <a:rPr lang="fi-FI" dirty="0" smtClean="0"/>
              <a:t>hyvin valitulla toimittajalla usein laaja skaala yhteensopivia verkkopalveluita jo valmiina</a:t>
            </a:r>
          </a:p>
          <a:p>
            <a:pPr lvl="1"/>
            <a:r>
              <a:rPr lang="fi-FI" dirty="0" smtClean="0"/>
              <a:t>jotkut kaupalliset julkaisujärjestelmät ovat jopa pidemmälle kehitettyjä kuin avoimen lähdekoodin järjestelmät</a:t>
            </a:r>
          </a:p>
          <a:p>
            <a:pPr lvl="1"/>
            <a:r>
              <a:rPr lang="fi-FI" dirty="0" smtClean="0"/>
              <a:t>toimittaja vastaa järjestelmän toimivuudesta</a:t>
            </a:r>
          </a:p>
          <a:p>
            <a:r>
              <a:rPr lang="fi-FI" dirty="0" smtClean="0"/>
              <a:t>Haittoja</a:t>
            </a:r>
          </a:p>
          <a:p>
            <a:pPr lvl="1"/>
            <a:r>
              <a:rPr lang="fi-FI" dirty="0" smtClean="0"/>
              <a:t>usein pitkässä juoksussa kallis</a:t>
            </a:r>
          </a:p>
          <a:p>
            <a:pPr lvl="1"/>
            <a:r>
              <a:rPr lang="fi-FI" dirty="0" smtClean="0"/>
              <a:t>toimittajan/teknisen ylläpitäjän vaihtaminen useimmiten mahdotonta, sitoutuminen yhteen toimijaan</a:t>
            </a:r>
          </a:p>
          <a:p>
            <a:pPr lvl="1"/>
            <a:r>
              <a:rPr lang="fi-FI" dirty="0" smtClean="0"/>
              <a:t>kehittyminen ja tietoturva-aukkojen korjaaminen tapahtuu toimittajan resurssien mukaisesti, kehitystyö saattaa loppua kokonaan, jos toimittajalle tulee ongelmia</a:t>
            </a:r>
          </a:p>
          <a:p>
            <a:pPr lvl="1"/>
            <a:r>
              <a:rPr lang="fi-FI" dirty="0" smtClean="0"/>
              <a:t>järjestelmän ulkopuolisten toimintojen integrointi järjestelmään usein vaikeaa/mahdotonta. Eli esimerkiksi erillisen keskustelupalstan liittäminen järjestelmään voi osoittautua hankalaksi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2800" dirty="0" smtClean="0"/>
              <a:t>Yrityksen/yhteisön julkaisujärjestelmän käyttöönottoprosessista</a:t>
            </a:r>
            <a:endParaRPr lang="fi-FI" sz="28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fi-FI" sz="2800" dirty="0" smtClean="0"/>
              <a:t>Tarveanalyysi</a:t>
            </a:r>
          </a:p>
          <a:p>
            <a:pPr marL="749808" lvl="1" indent="-457200">
              <a:buNone/>
            </a:pPr>
            <a:r>
              <a:rPr lang="fi-FI" sz="2400" dirty="0" smtClean="0"/>
              <a:t>	mitä halutaan tehdä ja millä resursseilla → vaatimusmäärittely julkaisualustalle</a:t>
            </a:r>
          </a:p>
          <a:p>
            <a:pPr marL="514350" lvl="0" indent="-514350">
              <a:buFont typeface="+mj-lt"/>
              <a:buAutoNum type="arabicPeriod"/>
            </a:pPr>
            <a:r>
              <a:rPr lang="fi-FI" sz="2800" dirty="0" smtClean="0"/>
              <a:t>Julkaisujärjestelmän valinta</a:t>
            </a:r>
          </a:p>
          <a:p>
            <a:pPr marL="749808" lvl="1" indent="-457200">
              <a:buNone/>
            </a:pPr>
            <a:r>
              <a:rPr lang="fi-FI" sz="2400" dirty="0" smtClean="0"/>
              <a:t>	vaatimusmäärittely tehdään tarpeiden ja resurssien pohjalta</a:t>
            </a:r>
          </a:p>
          <a:p>
            <a:pPr marL="514350" lvl="0" indent="-514350">
              <a:buFont typeface="+mj-lt"/>
              <a:buAutoNum type="arabicPeriod"/>
            </a:pPr>
            <a:r>
              <a:rPr lang="fi-FI" sz="2800" dirty="0" smtClean="0"/>
              <a:t>Ulkoisten resurssien (</a:t>
            </a:r>
            <a:r>
              <a:rPr lang="fi-FI" sz="2800" dirty="0" err="1" smtClean="0"/>
              <a:t>hosting-alusta</a:t>
            </a:r>
            <a:r>
              <a:rPr lang="fi-FI" sz="2800" dirty="0" smtClean="0"/>
              <a:t>, asiantuntijapalvelut) kilpailuttaminen ja vertaileminen</a:t>
            </a:r>
          </a:p>
          <a:p>
            <a:pPr marL="514350" lvl="0" indent="-514350">
              <a:buFont typeface="+mj-lt"/>
              <a:buAutoNum type="arabicPeriod"/>
            </a:pPr>
            <a:r>
              <a:rPr lang="fi-FI" sz="2800" dirty="0" err="1" smtClean="0"/>
              <a:t>Hosting-alustan</a:t>
            </a:r>
            <a:r>
              <a:rPr lang="fi-FI" sz="2800" dirty="0" smtClean="0"/>
              <a:t> hankinta tai nykyisen muuttaminen soveltuvaksi</a:t>
            </a:r>
          </a:p>
          <a:p>
            <a:pPr marL="749808" lvl="1" indent="-457200">
              <a:buNone/>
            </a:pPr>
            <a:r>
              <a:rPr lang="fi-FI" sz="2400" dirty="0" smtClean="0"/>
              <a:t>	</a:t>
            </a:r>
            <a:r>
              <a:rPr lang="fi-FI" sz="2400" dirty="0" err="1" smtClean="0"/>
              <a:t>domainin</a:t>
            </a:r>
            <a:r>
              <a:rPr lang="fi-FI" sz="2400" dirty="0" smtClean="0"/>
              <a:t> hankinta </a:t>
            </a:r>
          </a:p>
          <a:p>
            <a:pPr marL="514350" lvl="0" indent="-514350">
              <a:buFont typeface="+mj-lt"/>
              <a:buAutoNum type="arabicPeriod"/>
            </a:pPr>
            <a:r>
              <a:rPr lang="fi-FI" sz="2800" dirty="0" smtClean="0"/>
              <a:t>Julkaisujärjestelmän </a:t>
            </a:r>
            <a:r>
              <a:rPr lang="fi-FI" sz="2800" dirty="0" err="1" smtClean="0"/>
              <a:t>peruskonfiguraatio</a:t>
            </a:r>
            <a:r>
              <a:rPr lang="fi-FI" sz="2800" dirty="0" smtClean="0"/>
              <a:t> ja perusasetusten tekeminen</a:t>
            </a:r>
          </a:p>
          <a:p>
            <a:pPr marL="514350" lvl="0" indent="-514350">
              <a:buFont typeface="+mj-lt"/>
              <a:buAutoNum type="arabicPeriod"/>
            </a:pPr>
            <a:r>
              <a:rPr lang="fi-FI" sz="2800" dirty="0" smtClean="0"/>
              <a:t>Sivuston ulkoasusuunnitelman tekeminen ja julkaisujärjestelmään sovittaminen</a:t>
            </a:r>
          </a:p>
          <a:p>
            <a:pPr marL="514350" lvl="0" indent="-514350">
              <a:buFont typeface="+mj-lt"/>
              <a:buAutoNum type="arabicPeriod"/>
            </a:pPr>
            <a:r>
              <a:rPr lang="fi-FI" sz="2800" dirty="0" smtClean="0"/>
              <a:t>Käyttäjien kouluttaminen</a:t>
            </a:r>
          </a:p>
          <a:p>
            <a:pPr marL="514350" lvl="0" indent="-514350">
              <a:buFont typeface="+mj-lt"/>
              <a:buAutoNum type="arabicPeriod"/>
            </a:pPr>
            <a:r>
              <a:rPr lang="fi-FI" sz="2800" dirty="0" smtClean="0"/>
              <a:t>Sisällöntuotanto</a:t>
            </a:r>
          </a:p>
          <a:p>
            <a:pPr marL="749808" lvl="1" indent="-457200">
              <a:buNone/>
            </a:pPr>
            <a:r>
              <a:rPr lang="fi-FI" sz="2400" dirty="0" smtClean="0"/>
              <a:t>	nyt se työ vasta alkaa: kuvat, tekstit, luokittelu, hierarkia, lomakkeet jne.</a:t>
            </a:r>
          </a:p>
          <a:p>
            <a:pPr marL="514350" lvl="0" indent="-514350">
              <a:buFont typeface="+mj-lt"/>
              <a:buAutoNum type="arabicPeriod"/>
            </a:pPr>
            <a:r>
              <a:rPr lang="fi-FI" sz="2800" dirty="0" smtClean="0"/>
              <a:t>Sivuston lopullinen testaus ja virittäminen</a:t>
            </a:r>
          </a:p>
          <a:p>
            <a:pPr marL="514350" lvl="0" indent="-514350">
              <a:buFont typeface="+mj-lt"/>
              <a:buAutoNum type="arabicPeriod"/>
            </a:pPr>
            <a:r>
              <a:rPr lang="fi-FI" sz="2800" dirty="0" smtClean="0"/>
              <a:t>Ylläpito!</a:t>
            </a:r>
          </a:p>
          <a:p>
            <a:pPr marL="816102" lvl="1" indent="-514350">
              <a:buNone/>
            </a:pPr>
            <a:r>
              <a:rPr lang="fi-FI" sz="2400" dirty="0" smtClean="0"/>
              <a:t>	ohjelmiston päivittäminen, sisällöntuottaminen, uusiutuminen</a:t>
            </a:r>
            <a:endParaRPr lang="fi-FI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Avainasioita julkaisujärjestelmän (CMS) valinnassa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fi-FI" sz="2800" dirty="0" smtClean="0"/>
              <a:t>sisältö  ja tarkoitus määrää käytettävän tekniikan</a:t>
            </a:r>
          </a:p>
          <a:p>
            <a:pPr lvl="0"/>
            <a:r>
              <a:rPr lang="fi-FI" sz="2800" dirty="0" smtClean="0"/>
              <a:t>helppokäyttöinen ja loogisesti toimiva (etenkin sisällöntuottajille)</a:t>
            </a:r>
          </a:p>
          <a:p>
            <a:pPr lvl="1"/>
            <a:r>
              <a:rPr lang="fi-FI" sz="2400" dirty="0" smtClean="0"/>
              <a:t>sivujen linkittäminen toisiinsa</a:t>
            </a:r>
          </a:p>
          <a:p>
            <a:pPr lvl="1"/>
            <a:r>
              <a:rPr lang="fi-FI" sz="2400" dirty="0" smtClean="0"/>
              <a:t>tiedostojen lisääminen</a:t>
            </a:r>
          </a:p>
          <a:p>
            <a:pPr lvl="1"/>
            <a:r>
              <a:rPr lang="fi-FI" sz="2400" dirty="0" smtClean="0"/>
              <a:t>ulkoasun muokkaaminen - valmiit sivupohjat </a:t>
            </a:r>
            <a:r>
              <a:rPr lang="fi-FI" sz="2400" dirty="0" err="1" smtClean="0"/>
              <a:t>vs</a:t>
            </a:r>
            <a:r>
              <a:rPr lang="fi-FI" sz="2400" dirty="0" smtClean="0"/>
              <a:t> omaperäinen ulkoasu</a:t>
            </a:r>
          </a:p>
          <a:p>
            <a:pPr lvl="1"/>
            <a:r>
              <a:rPr lang="fi-FI" sz="2400" dirty="0" smtClean="0"/>
              <a:t>tiedon varastoiminen: </a:t>
            </a:r>
            <a:r>
              <a:rPr lang="fi-FI" sz="2400" dirty="0" err="1" smtClean="0"/>
              <a:t>wikissä</a:t>
            </a:r>
            <a:r>
              <a:rPr lang="fi-FI" sz="2400" dirty="0" smtClean="0"/>
              <a:t> sivuavaruus ja luokittelu, </a:t>
            </a:r>
            <a:r>
              <a:rPr lang="fi-FI" sz="2400" dirty="0" err="1" smtClean="0"/>
              <a:t>blogissa</a:t>
            </a:r>
            <a:r>
              <a:rPr lang="fi-FI" sz="2400" dirty="0" smtClean="0"/>
              <a:t> artikkelien aikajana ja nettisivusovelluksissa hierarkiapuu</a:t>
            </a:r>
          </a:p>
          <a:p>
            <a:pPr lvl="0"/>
            <a:r>
              <a:rPr lang="fi-FI" sz="2800" dirty="0" smtClean="0"/>
              <a:t>sisältää tarvittavat palvelut ja ominaisuudet</a:t>
            </a:r>
          </a:p>
          <a:p>
            <a:pPr lvl="1"/>
            <a:r>
              <a:rPr lang="fi-FI" sz="2400" dirty="0" smtClean="0"/>
              <a:t>lisäosien saatavuus</a:t>
            </a:r>
          </a:p>
          <a:p>
            <a:pPr lvl="0"/>
            <a:r>
              <a:rPr lang="fi-FI" sz="2800" dirty="0" smtClean="0"/>
              <a:t>tietoturva on tarkoituksen mukaisella tasolla</a:t>
            </a:r>
          </a:p>
          <a:p>
            <a:pPr lvl="0"/>
            <a:r>
              <a:rPr lang="fi-FI" sz="2800" dirty="0" smtClean="0"/>
              <a:t>alustan kehitys- ja tuki on ajantasaisista</a:t>
            </a:r>
          </a:p>
          <a:p>
            <a:pPr lvl="1"/>
            <a:r>
              <a:rPr lang="fi-FI" sz="2400" dirty="0" smtClean="0"/>
              <a:t>laajalti käytetyillä järjestelmillä usein myös laajempi kehittäjäyhteisö</a:t>
            </a:r>
          </a:p>
          <a:p>
            <a:pPr lvl="0"/>
            <a:r>
              <a:rPr lang="fi-FI" sz="2800" dirty="0" err="1" smtClean="0"/>
              <a:t>hosting-alusta</a:t>
            </a:r>
            <a:r>
              <a:rPr lang="fi-FI" sz="2800" dirty="0" smtClean="0"/>
              <a:t> (palvelinteknologia) ja CMS toimivat hyvin yhteen</a:t>
            </a:r>
          </a:p>
          <a:p>
            <a:pPr lvl="1"/>
            <a:r>
              <a:rPr lang="fi-FI" sz="2400" dirty="0" smtClean="0"/>
              <a:t>LAMP (Linux, </a:t>
            </a:r>
            <a:r>
              <a:rPr lang="fi-FI" sz="2400" dirty="0" err="1" smtClean="0"/>
              <a:t>Apache</a:t>
            </a:r>
            <a:r>
              <a:rPr lang="fi-FI" sz="2400" dirty="0" smtClean="0"/>
              <a:t>, </a:t>
            </a:r>
            <a:r>
              <a:rPr lang="fi-FI" sz="2400" dirty="0" err="1" smtClean="0"/>
              <a:t>MySQL</a:t>
            </a:r>
            <a:r>
              <a:rPr lang="fi-FI" sz="2400" dirty="0" smtClean="0"/>
              <a:t>, PHP), </a:t>
            </a:r>
          </a:p>
          <a:p>
            <a:pPr lvl="1"/>
            <a:r>
              <a:rPr lang="fi-FI" sz="2400" dirty="0" smtClean="0"/>
              <a:t>Windows-ympäristöt (Windows, MS Net/ASP, MS SQL Server, IIS) sekä erilaiset Java-pohjaiset ratkaisut</a:t>
            </a:r>
          </a:p>
          <a:p>
            <a:pPr lvl="0"/>
            <a:r>
              <a:rPr lang="fi-FI" sz="2800" dirty="0" smtClean="0"/>
              <a:t>hankintahinta ja kehityskustannukset ovat kohtuulliset </a:t>
            </a:r>
            <a:endParaRPr lang="fi-FI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Julkaisualustan käyttöönotto kaikessa lyhykäisyydessään</a:t>
            </a:r>
            <a:endParaRPr lang="fi-FI" sz="28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fi-FI" sz="2800" dirty="0" smtClean="0"/>
              <a:t>lataaminen ja asentamien omalle palvelimelle (mm. </a:t>
            </a:r>
            <a:r>
              <a:rPr lang="fi-FI" sz="2800" dirty="0" err="1" smtClean="0"/>
              <a:t>mediawiki</a:t>
            </a:r>
            <a:r>
              <a:rPr lang="fi-FI" sz="2800" dirty="0" smtClean="0"/>
              <a:t>)</a:t>
            </a:r>
          </a:p>
          <a:p>
            <a:pPr lvl="1"/>
            <a:r>
              <a:rPr lang="fi-FI" sz="2400" dirty="0" smtClean="0"/>
              <a:t>täytyy olla palvelintilaa ja </a:t>
            </a:r>
            <a:r>
              <a:rPr lang="fi-FI" sz="2400" dirty="0" err="1" smtClean="0"/>
              <a:t>domain</a:t>
            </a:r>
            <a:r>
              <a:rPr lang="fi-FI" sz="2400" dirty="0" smtClean="0"/>
              <a:t> eli </a:t>
            </a:r>
            <a:r>
              <a:rPr lang="fi-FI" sz="2400" dirty="0" err="1" smtClean="0"/>
              <a:t>hosting-alusta</a:t>
            </a:r>
            <a:endParaRPr lang="fi-FI" sz="2400" dirty="0" smtClean="0"/>
          </a:p>
          <a:p>
            <a:pPr lvl="1"/>
            <a:r>
              <a:rPr lang="fi-FI" sz="2400" dirty="0" smtClean="0"/>
              <a:t>palvelimella täytyy olla pääsääntöisesti ainakin tietokanta- ja </a:t>
            </a:r>
            <a:r>
              <a:rPr lang="fi-FI" sz="2400" dirty="0" err="1" smtClean="0"/>
              <a:t>phptuki</a:t>
            </a:r>
            <a:r>
              <a:rPr lang="fi-FI" sz="2400" dirty="0" smtClean="0"/>
              <a:t> → jokaisen sovelluksen asennusohjeessa tiedotetaan teknisistä vaatimuksista</a:t>
            </a:r>
          </a:p>
          <a:p>
            <a:pPr lvl="1"/>
            <a:r>
              <a:rPr lang="fi-FI" sz="2400" dirty="0" smtClean="0"/>
              <a:t>päivittäminen ja hallinnointi omalla vastuulla → päivittämättömyys altistaa virheiden sallimille hyökkäyksille. esim. päivittämättömät </a:t>
            </a:r>
            <a:r>
              <a:rPr lang="fi-FI" sz="2400" dirty="0" err="1" smtClean="0"/>
              <a:t>phpbb</a:t>
            </a:r>
            <a:r>
              <a:rPr lang="fi-FI" sz="2400" dirty="0" smtClean="0"/>
              <a:t> -keskustelupalstat kohtasivat hyökkäyksen. </a:t>
            </a:r>
          </a:p>
          <a:p>
            <a:pPr lvl="1"/>
            <a:r>
              <a:rPr lang="fi-FI" sz="2400" dirty="0" smtClean="0"/>
              <a:t>varmuuskopiointi joko palveluna tai itse </a:t>
            </a:r>
            <a:r>
              <a:rPr lang="fi-FI" sz="2400" dirty="0" smtClean="0"/>
              <a:t>hoidettuna</a:t>
            </a:r>
          </a:p>
          <a:p>
            <a:pPr lvl="1"/>
            <a:endParaRPr lang="fi-FI" sz="2400" dirty="0" smtClean="0"/>
          </a:p>
          <a:p>
            <a:pPr lvl="0"/>
            <a:r>
              <a:rPr lang="fi-FI" sz="2800" dirty="0" smtClean="0"/>
              <a:t>verkkosovellusten käyttö: tilin luominen verkkosovellukseen (mm. </a:t>
            </a:r>
            <a:r>
              <a:rPr lang="fi-FI" sz="2800" dirty="0" err="1" smtClean="0"/>
              <a:t>blogit</a:t>
            </a:r>
            <a:r>
              <a:rPr lang="fi-FI" sz="2800" dirty="0" smtClean="0"/>
              <a:t>, </a:t>
            </a:r>
            <a:r>
              <a:rPr lang="fi-FI" sz="2800" dirty="0" err="1" smtClean="0"/>
              <a:t>fb</a:t>
            </a:r>
            <a:r>
              <a:rPr lang="fi-FI" sz="2800" dirty="0" smtClean="0"/>
              <a:t>, </a:t>
            </a:r>
            <a:r>
              <a:rPr lang="fi-FI" sz="2800" dirty="0" err="1" smtClean="0"/>
              <a:t>mindmeister</a:t>
            </a:r>
            <a:r>
              <a:rPr lang="fi-FI" sz="2800" dirty="0" smtClean="0"/>
              <a:t>, </a:t>
            </a:r>
            <a:r>
              <a:rPr lang="fi-FI" sz="2800" dirty="0" err="1" smtClean="0"/>
              <a:t>google</a:t>
            </a:r>
            <a:r>
              <a:rPr lang="fi-FI" sz="2800" dirty="0" smtClean="0"/>
              <a:t>)</a:t>
            </a:r>
          </a:p>
          <a:p>
            <a:pPr lvl="1"/>
            <a:r>
              <a:rPr lang="fi-FI" sz="2400" dirty="0" smtClean="0"/>
              <a:t>sopii hyvin esim. </a:t>
            </a:r>
            <a:r>
              <a:rPr lang="fi-FI" sz="2400" dirty="0" err="1" smtClean="0"/>
              <a:t>blogin</a:t>
            </a:r>
            <a:r>
              <a:rPr lang="fi-FI" sz="2400" dirty="0" smtClean="0"/>
              <a:t> pitäjälle</a:t>
            </a:r>
          </a:p>
          <a:p>
            <a:pPr lvl="1"/>
            <a:r>
              <a:rPr lang="fi-FI" sz="2400" dirty="0" smtClean="0"/>
              <a:t>osana isompaa tietopankkia esim. </a:t>
            </a:r>
            <a:r>
              <a:rPr lang="fi-FI" sz="2400" dirty="0" err="1" smtClean="0"/>
              <a:t>blogit</a:t>
            </a:r>
            <a:r>
              <a:rPr lang="fi-FI" sz="2400" dirty="0" smtClean="0"/>
              <a:t> ja </a:t>
            </a:r>
            <a:r>
              <a:rPr lang="fi-FI" sz="2400" dirty="0" err="1" smtClean="0"/>
              <a:t>fb</a:t>
            </a:r>
            <a:endParaRPr lang="fi-FI" sz="2400" dirty="0" smtClean="0"/>
          </a:p>
          <a:p>
            <a:pPr lvl="1"/>
            <a:r>
              <a:rPr lang="fi-FI" sz="2400" dirty="0" smtClean="0"/>
              <a:t>kätevä toteutus: luot vain tilin ja aloitat käyttämisen</a:t>
            </a:r>
          </a:p>
          <a:p>
            <a:pPr lvl="1"/>
            <a:r>
              <a:rPr lang="fi-FI" sz="2400" dirty="0" smtClean="0"/>
              <a:t>ohjelmistot päivitetään aina uusimpaan versioon automaattisesti</a:t>
            </a:r>
          </a:p>
          <a:p>
            <a:pPr lvl="1"/>
            <a:r>
              <a:rPr lang="fi-FI" sz="2400" dirty="0" smtClean="0"/>
              <a:t>olet samalla myös palveluntarjoajien armoilla. vrt. </a:t>
            </a:r>
            <a:r>
              <a:rPr lang="fi-FI" sz="2400" dirty="0" err="1" smtClean="0"/>
              <a:t>fb-uutiset</a:t>
            </a:r>
            <a:r>
              <a:rPr lang="fi-FI" sz="2400" dirty="0" smtClean="0"/>
              <a:t> esim. </a:t>
            </a:r>
            <a:r>
              <a:rPr lang="fi-FI" sz="2400" dirty="0" err="1" smtClean="0"/>
              <a:t>timeline-ominaisuudesta</a:t>
            </a:r>
            <a:r>
              <a:rPr lang="fi-FI" sz="2400" dirty="0" smtClean="0"/>
              <a:t>. Entä jos palveluntarjoaja lopettaa palvelunsa tarjoamisen tai muuttaa sen maksulliseksi (tapaus </a:t>
            </a:r>
            <a:r>
              <a:rPr lang="fi-FI" sz="2400" dirty="0" err="1" smtClean="0"/>
              <a:t>ning</a:t>
            </a:r>
            <a:r>
              <a:rPr lang="fi-FI" sz="2400" dirty="0" smtClean="0"/>
              <a:t>)?</a:t>
            </a:r>
          </a:p>
          <a:p>
            <a:pPr lvl="1"/>
            <a:r>
              <a:rPr lang="fi-FI" sz="2400" dirty="0" smtClean="0"/>
              <a:t>tila ja kaista usein rajoitettua, lisätila maksaa</a:t>
            </a:r>
            <a:endParaRPr lang="fi-FI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/>
            <a:r>
              <a:rPr lang="fi-FI" dirty="0" err="1" smtClean="0"/>
              <a:t>Ortodoksi.net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kstikehys 4"/>
          <p:cNvSpPr txBox="1"/>
          <p:nvPr/>
        </p:nvSpPr>
        <p:spPr>
          <a:xfrm>
            <a:off x="5004048" y="2132856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dirty="0" smtClean="0"/>
              <a:t>Sanakirja, kirjallisuusluettelo</a:t>
            </a:r>
          </a:p>
          <a:p>
            <a:pPr algn="ctr"/>
            <a:r>
              <a:rPr lang="fi-FI" sz="1200" i="1" dirty="0" err="1" smtClean="0"/>
              <a:t>Php</a:t>
            </a:r>
            <a:r>
              <a:rPr lang="fi-FI" sz="1200" i="1" dirty="0" smtClean="0"/>
              <a:t> + tietokanta</a:t>
            </a:r>
            <a:endParaRPr lang="fi-FI" sz="1200" i="1" dirty="0"/>
          </a:p>
        </p:txBody>
      </p:sp>
      <p:cxnSp>
        <p:nvCxnSpPr>
          <p:cNvPr id="7" name="Kaareva yhdysviiva 6"/>
          <p:cNvCxnSpPr/>
          <p:nvPr/>
        </p:nvCxnSpPr>
        <p:spPr>
          <a:xfrm rot="5400000">
            <a:off x="4572000" y="2492896"/>
            <a:ext cx="864096" cy="86409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Ortodoksi.net</a:t>
            </a:r>
            <a:endParaRPr lang="fi-FI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fi-FI" sz="2800" dirty="0" smtClean="0"/>
              <a:t>Julkaisujärjestelmänä </a:t>
            </a:r>
            <a:r>
              <a:rPr lang="fi-FI" sz="2800" dirty="0" err="1" smtClean="0"/>
              <a:t>Mediawiki</a:t>
            </a:r>
            <a:endParaRPr lang="fi-FI" sz="2800" dirty="0" smtClean="0"/>
          </a:p>
          <a:p>
            <a:pPr lvl="0"/>
            <a:r>
              <a:rPr lang="fi-FI" sz="2800" dirty="0" smtClean="0"/>
              <a:t>Foorumi: </a:t>
            </a:r>
            <a:r>
              <a:rPr lang="fi-FI" sz="2800" dirty="0" err="1" smtClean="0"/>
              <a:t>phpBB</a:t>
            </a:r>
            <a:r>
              <a:rPr lang="fi-FI" sz="2800" dirty="0" smtClean="0"/>
              <a:t> - päivitetty jo useampaan kertaan </a:t>
            </a:r>
          </a:p>
          <a:p>
            <a:pPr lvl="0"/>
            <a:r>
              <a:rPr lang="fi-FI" sz="2800" dirty="0" err="1" smtClean="0"/>
              <a:t>Blogit</a:t>
            </a:r>
            <a:r>
              <a:rPr lang="fi-FI" sz="2800" dirty="0" smtClean="0"/>
              <a:t>: </a:t>
            </a:r>
            <a:r>
              <a:rPr lang="fi-FI" sz="2800" dirty="0" err="1" smtClean="0"/>
              <a:t>Wordpress</a:t>
            </a:r>
            <a:r>
              <a:rPr lang="fi-FI" sz="2800" dirty="0" smtClean="0"/>
              <a:t> MU</a:t>
            </a:r>
          </a:p>
          <a:p>
            <a:pPr lvl="1"/>
            <a:r>
              <a:rPr lang="fi-FI" sz="2500" dirty="0" smtClean="0"/>
              <a:t>Uutispalvelu toteutettu myös </a:t>
            </a:r>
            <a:r>
              <a:rPr lang="fi-FI" sz="2500" dirty="0" err="1" smtClean="0"/>
              <a:t>blogina</a:t>
            </a:r>
            <a:endParaRPr lang="fi-FI" sz="2500" dirty="0" smtClean="0"/>
          </a:p>
          <a:p>
            <a:pPr lvl="0"/>
            <a:r>
              <a:rPr lang="fi-FI" sz="2800" dirty="0" err="1" smtClean="0"/>
              <a:t>Ortodoksi.netillä</a:t>
            </a:r>
            <a:r>
              <a:rPr lang="fi-FI" sz="2800" dirty="0" smtClean="0"/>
              <a:t> omat ryhmät sekä </a:t>
            </a:r>
            <a:r>
              <a:rPr lang="fi-FI" sz="2800" dirty="0" err="1" smtClean="0"/>
              <a:t>facebookissa</a:t>
            </a:r>
            <a:r>
              <a:rPr lang="fi-FI" sz="2800" dirty="0" smtClean="0"/>
              <a:t> että </a:t>
            </a:r>
            <a:r>
              <a:rPr lang="fi-FI" sz="2800" dirty="0" err="1" smtClean="0"/>
              <a:t>twitterissä</a:t>
            </a:r>
            <a:endParaRPr lang="fi-FI" sz="2800" dirty="0" smtClean="0"/>
          </a:p>
          <a:p>
            <a:pPr lvl="0"/>
            <a:r>
              <a:rPr lang="fi-FI" sz="2800" dirty="0" err="1" smtClean="0"/>
              <a:t>Moodle</a:t>
            </a:r>
            <a:r>
              <a:rPr lang="fi-FI" sz="2800" dirty="0" smtClean="0"/>
              <a:t> oppimateriaalin jakoa ja kurssien tekoa varten</a:t>
            </a:r>
          </a:p>
          <a:p>
            <a:pPr lvl="0"/>
            <a:r>
              <a:rPr lang="fi-FI" sz="2800" dirty="0" smtClean="0"/>
              <a:t>Irralliset </a:t>
            </a:r>
            <a:r>
              <a:rPr lang="fi-FI" sz="2800" dirty="0" err="1" smtClean="0"/>
              <a:t>sovelmat</a:t>
            </a:r>
            <a:r>
              <a:rPr lang="fi-FI" sz="2800" dirty="0" smtClean="0"/>
              <a:t>: </a:t>
            </a:r>
          </a:p>
          <a:p>
            <a:pPr lvl="1"/>
            <a:r>
              <a:rPr lang="fi-FI" sz="2400" dirty="0" smtClean="0"/>
              <a:t>sanakirja ja kirjallisuusluettelo toteutettu </a:t>
            </a:r>
            <a:r>
              <a:rPr lang="fi-FI" sz="2400" dirty="0" err="1" smtClean="0"/>
              <a:t>php:llä</a:t>
            </a:r>
            <a:endParaRPr lang="fi-FI" sz="2400" dirty="0" smtClean="0"/>
          </a:p>
          <a:p>
            <a:pPr lvl="1"/>
            <a:r>
              <a:rPr lang="fi-FI" sz="2400" dirty="0" smtClean="0"/>
              <a:t>Virtuaalikirkko - </a:t>
            </a:r>
            <a:r>
              <a:rPr lang="fi-FI" sz="2400" dirty="0" err="1" smtClean="0"/>
              <a:t>flash-sovellus</a:t>
            </a:r>
            <a:endParaRPr lang="fi-FI" sz="2400" dirty="0" smtClean="0"/>
          </a:p>
          <a:p>
            <a:pPr lvl="0"/>
            <a:r>
              <a:rPr lang="fi-FI" sz="2800" dirty="0" smtClean="0"/>
              <a:t>videot upotettu eri palvelimelta</a:t>
            </a:r>
          </a:p>
          <a:p>
            <a:pPr lvl="1"/>
            <a:r>
              <a:rPr lang="fi-FI" sz="2500" dirty="0" err="1" smtClean="0"/>
              <a:t>YouTube</a:t>
            </a:r>
            <a:r>
              <a:rPr lang="fi-FI" sz="2500" dirty="0" smtClean="0"/>
              <a:t>?</a:t>
            </a:r>
          </a:p>
          <a:p>
            <a:pPr lvl="0"/>
            <a:r>
              <a:rPr lang="fi-FI" sz="2800" dirty="0" smtClean="0"/>
              <a:t>kuvagalleriat toteutettu </a:t>
            </a:r>
            <a:r>
              <a:rPr lang="fi-FI" sz="2800" dirty="0" err="1" smtClean="0"/>
              <a:t>Mediawikillä</a:t>
            </a:r>
            <a:endParaRPr lang="fi-FI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kninen">
  <a:themeElements>
    <a:clrScheme name="Tekninen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kninen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knine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6C1705D-DD2F-4DE1-83DA-6D4A82B7AB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594</Words>
  <Application>Microsoft Office PowerPoint</Application>
  <PresentationFormat>Näytössä katseltava diaesitys (4:3)</PresentationFormat>
  <Paragraphs>123</Paragraphs>
  <Slides>9</Slides>
  <Notes>9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Tekninen</vt:lpstr>
      <vt:lpstr>Julkaisujärjestelmien valinta, hallinnointi ja ylläpito</vt:lpstr>
      <vt:lpstr>Julkaisujärjestelmät</vt:lpstr>
      <vt:lpstr>Avoimen lähdekoodin ohjelmat vs. kaupalliset versiot</vt:lpstr>
      <vt:lpstr>Avoimen lähdekoodin ohjelmat vs. kaupalliset versiot</vt:lpstr>
      <vt:lpstr>Yrityksen/yhteisön julkaisujärjestelmän käyttöönottoprosessista</vt:lpstr>
      <vt:lpstr>Avainasioita julkaisujärjestelmän (CMS) valinnassa</vt:lpstr>
      <vt:lpstr>Julkaisualustan käyttöönotto kaikessa lyhykäisyydessään</vt:lpstr>
      <vt:lpstr>Ortodoksi.net</vt:lpstr>
      <vt:lpstr>Ortodoksi.net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2012-04-19T16:28:47Z</dcterms:created>
  <dcterms:modified xsi:type="dcterms:W3CDTF">2012-04-20T13:59:28Z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